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93" r:id="rId5"/>
    <p:sldId id="296" r:id="rId6"/>
    <p:sldId id="302" r:id="rId7"/>
    <p:sldId id="297" r:id="rId8"/>
    <p:sldId id="298" r:id="rId9"/>
    <p:sldId id="303" r:id="rId10"/>
    <p:sldId id="304" r:id="rId11"/>
    <p:sldId id="299" r:id="rId12"/>
    <p:sldId id="305" r:id="rId13"/>
    <p:sldId id="306" r:id="rId14"/>
    <p:sldId id="308" r:id="rId15"/>
    <p:sldId id="300" r:id="rId16"/>
    <p:sldId id="3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4" autoAdjust="0"/>
    <p:restoredTop sz="94619" autoAdjust="0"/>
  </p:normalViewPr>
  <p:slideViewPr>
    <p:cSldViewPr snapToGrid="0">
      <p:cViewPr varScale="1">
        <p:scale>
          <a:sx n="86" d="100"/>
          <a:sy n="86" d="100"/>
        </p:scale>
        <p:origin x="60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11/20/2020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4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0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99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0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6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68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6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2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11/20/2020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86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30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1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x-doi-org.proxy.lib.odu.edu/10.7759%2Fcureus.9539" TargetMode="External"/><Relationship Id="rId2" Type="http://schemas.openxmlformats.org/officeDocument/2006/relationships/hyperlink" Target="https://doi.org/10.3390/ijerph1708271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orfolk.gov/4121/Population-Health" TargetMode="External"/><Relationship Id="rId4" Type="http://schemas.openxmlformats.org/officeDocument/2006/relationships/hyperlink" Target="http://www.city-data.com/zips/23324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F73848-91FE-4D29-B0DC-BFC408416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Clinical Application Project: PART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Alice Palmer</a:t>
            </a:r>
          </a:p>
        </p:txBody>
      </p:sp>
    </p:spTree>
    <p:extLst>
      <p:ext uri="{BB962C8B-B14F-4D97-AF65-F5344CB8AC3E}">
        <p14:creationId xmlns:p14="http://schemas.microsoft.com/office/powerpoint/2010/main" val="4269681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257A9-8D38-4F15-92FC-10F81F074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D0C92-8EE7-435B-BAF6-C926067E1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90944"/>
            <a:ext cx="10058400" cy="4061800"/>
          </a:xfrm>
        </p:spPr>
        <p:txBody>
          <a:bodyPr>
            <a:normAutofit/>
          </a:bodyPr>
          <a:lstStyle/>
          <a:p>
            <a:r>
              <a:rPr lang="en-US" sz="2000" dirty="0"/>
              <a:t>I recommend recruiting more volunteers in order to serve the community and decrease the amount of time each driver is on the road. </a:t>
            </a:r>
          </a:p>
          <a:p>
            <a:r>
              <a:rPr lang="en-US" sz="2000" dirty="0"/>
              <a:t>Creating a system that could integrate the available drivers into the appointment system would allow for a more cohesive collaboration between drivers and staff. </a:t>
            </a:r>
          </a:p>
          <a:p>
            <a:r>
              <a:rPr lang="en-US" sz="2000" dirty="0"/>
              <a:t>Patients that did not use the service were open to the alternative intervention of bus passes offered by the clinic. Possible implementation of both would further help the patients.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F5947F-DED3-48D2-92B6-28746EC73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880" y="784128"/>
            <a:ext cx="487363" cy="51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5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FFF8-FA11-4F52-9733-54CF5FFF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8C01-9726-4099-8520-CB833E4AA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69002"/>
            <a:ext cx="10058400" cy="4283742"/>
          </a:xfrm>
        </p:spPr>
        <p:txBody>
          <a:bodyPr>
            <a:normAutofit/>
          </a:bodyPr>
          <a:lstStyle/>
          <a:p>
            <a:r>
              <a:rPr lang="en-US" sz="2000" dirty="0"/>
              <a:t>The implications for this aggregate were exceptional. Appointments were kept by more patients and anxiety of transportation was relieved. </a:t>
            </a:r>
          </a:p>
          <a:p>
            <a:r>
              <a:rPr lang="en-US" sz="2000" dirty="0"/>
              <a:t>The implications for the staff at the clinic were that patients were receiving care before their conditions worsened requiring more invasive interventions by the staff. </a:t>
            </a:r>
          </a:p>
          <a:p>
            <a:r>
              <a:rPr lang="en-US" sz="2000" dirty="0"/>
              <a:t>This also allowed the clinic more funds due to not having to provide the invasive interventions. </a:t>
            </a:r>
          </a:p>
          <a:p>
            <a:r>
              <a:rPr lang="en-US" sz="2000" dirty="0"/>
              <a:t>The implications of this on the population relate to increasing the health of the community. </a:t>
            </a:r>
          </a:p>
          <a:p>
            <a:endParaRPr lang="en-US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F1E607-1957-4E3F-8283-E22CD9B94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3413" y="734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8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EB62-C862-42A5-A318-50DFD1C80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Reflection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A48AF-B5F0-4F01-85DE-5763CB445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57779"/>
            <a:ext cx="10058400" cy="4194965"/>
          </a:xfrm>
        </p:spPr>
        <p:txBody>
          <a:bodyPr>
            <a:normAutofit/>
          </a:bodyPr>
          <a:lstStyle/>
          <a:p>
            <a:r>
              <a:rPr lang="en-US" sz="2000" dirty="0"/>
              <a:t>Completing this project with Chesapeake Care Clinic has taught me that there is always more that can be done in health care. </a:t>
            </a:r>
          </a:p>
          <a:p>
            <a:r>
              <a:rPr lang="en-US" sz="2000" dirty="0"/>
              <a:t>I now look at patients who are noncompliant in a different light. I assess more as to what the reasons they are noncompliant are. </a:t>
            </a:r>
          </a:p>
          <a:p>
            <a:r>
              <a:rPr lang="en-US" sz="2000" dirty="0"/>
              <a:t>I believe that there is more research that needs to be done on community health clinics and the effectiveness of them. </a:t>
            </a:r>
          </a:p>
          <a:p>
            <a:r>
              <a:rPr lang="en-US" sz="2000" dirty="0"/>
              <a:t>As I move forward with my career as a nurse I want to explore community health services and their impacts on the communities they serve.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6B250F-A622-48A6-9BA4-5BDB0BE85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1269" y="841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23E78-E260-4B69-8161-BD82CC6B7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FD745-C2A3-47DF-AAB6-74C2859F8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24614"/>
            <a:ext cx="10058400" cy="4328130"/>
          </a:xfrm>
        </p:spPr>
        <p:txBody>
          <a:bodyPr/>
          <a:lstStyle/>
          <a:p>
            <a:r>
              <a:rPr lang="en-US" dirty="0"/>
              <a:t>Choi, </a:t>
            </a:r>
            <a:r>
              <a:rPr lang="en-US" dirty="0" err="1"/>
              <a:t>Namkee</a:t>
            </a:r>
            <a:r>
              <a:rPr lang="en-US" dirty="0"/>
              <a:t> G, </a:t>
            </a:r>
            <a:r>
              <a:rPr lang="en-US" dirty="0" err="1"/>
              <a:t>DiNitto</a:t>
            </a:r>
            <a:r>
              <a:rPr lang="en-US" dirty="0"/>
              <a:t>, Diana M, &amp; Choi, Bryan Y. (2020). Unmet Healthcare Needs and Healthcare Access Gaps Among Uninsured U.S. Adults Aged 50-64. International Journal of Environmental Research and Public Health, 17(8), 2711. </a:t>
            </a:r>
            <a:r>
              <a:rPr lang="en-US" dirty="0">
                <a:hlinkClick r:id="rId2"/>
              </a:rPr>
              <a:t>https://doi.org/10.3390/ijerph17082711</a:t>
            </a:r>
            <a:endParaRPr lang="en-US" dirty="0"/>
          </a:p>
          <a:p>
            <a:r>
              <a:rPr lang="en-US" dirty="0"/>
              <a:t>Felder-Heim, Caitlin, &amp; </a:t>
            </a:r>
            <a:r>
              <a:rPr lang="en-US" dirty="0" err="1"/>
              <a:t>Mader</a:t>
            </a:r>
            <a:r>
              <a:rPr lang="en-US" dirty="0"/>
              <a:t>, Kari. (2020). Quality of Diabetes and Hypertension Management at the DAWN (Dedicated to Aurora’s Wellness and Needs) Student-Run Free Clinic. </a:t>
            </a:r>
            <a:r>
              <a:rPr lang="en-US" dirty="0" err="1"/>
              <a:t>Curēus</a:t>
            </a:r>
            <a:r>
              <a:rPr lang="en-US" dirty="0"/>
              <a:t> (Palo Alto, CA), </a:t>
            </a:r>
            <a:r>
              <a:rPr lang="en-US" dirty="0" err="1"/>
              <a:t>Curēus</a:t>
            </a:r>
            <a:r>
              <a:rPr lang="en-US" dirty="0"/>
              <a:t> (Palo Alto, CA), 2020-08-03. </a:t>
            </a:r>
            <a:r>
              <a:rPr lang="en-US" dirty="0">
                <a:hlinkClick r:id="rId3"/>
              </a:rPr>
              <a:t>https://dx-doi-org.proxy.lib.odu.edu/10.7759%2Fcureus.9539</a:t>
            </a:r>
            <a:endParaRPr lang="en-US" dirty="0"/>
          </a:p>
          <a:p>
            <a:r>
              <a:rPr lang="en-US" dirty="0">
                <a:hlinkClick r:id="rId4"/>
              </a:rPr>
              <a:t>http://www.city-data.com/zips/23324.html</a:t>
            </a:r>
            <a:endParaRPr lang="en-US" dirty="0"/>
          </a:p>
          <a:p>
            <a:r>
              <a:rPr lang="en-US" dirty="0">
                <a:hlinkClick r:id="rId5"/>
              </a:rPr>
              <a:t>https://www.norfolk.gov/4121/Population-Health</a:t>
            </a:r>
            <a:endParaRPr lang="en-US" dirty="0"/>
          </a:p>
          <a:p>
            <a:r>
              <a:rPr lang="en-US" dirty="0"/>
              <a:t>Solomon, Eli M, Wing, Holly, Steiner, John F, &amp; Gottlieb, Laura M. (2020). Impact of Transportation Interventions on Health Care Outcomes: A Systematic Review. Medical Care, 58(4), 384-391. DOI: 10.1097/MLR.0000000000001292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248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95A03-9EA1-40F4-8BCF-8C5FB723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F629D-C72C-4566-ACDE-420715D2E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My name is Alice Palmer. </a:t>
            </a:r>
          </a:p>
          <a:p>
            <a:r>
              <a:rPr lang="en-US" sz="2400" dirty="0"/>
              <a:t>My community partner is Chesapeake Care Clinic. </a:t>
            </a:r>
          </a:p>
          <a:p>
            <a:r>
              <a:rPr lang="en-US" sz="2400" dirty="0"/>
              <a:t>My focus aggregate is the patients that lack reliable transportation to their appointments within South Norfolk.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86D072-B232-4317-B8B7-3A986B3C5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0461" y="5643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9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C5472-9B5E-4F28-AECB-37BD6043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Identified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3D36D-3F8C-477F-B1CF-10D1DB52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11045"/>
            <a:ext cx="10058400" cy="4141699"/>
          </a:xfrm>
        </p:spPr>
        <p:txBody>
          <a:bodyPr>
            <a:normAutofit/>
          </a:bodyPr>
          <a:lstStyle/>
          <a:p>
            <a:r>
              <a:rPr lang="en-US" sz="2000" dirty="0"/>
              <a:t>Anxiety related to transportation to and from clinic appointments as evidenced by patients expressing concerns during interviews.</a:t>
            </a:r>
          </a:p>
          <a:p>
            <a:r>
              <a:rPr lang="en-US" sz="2000" dirty="0"/>
              <a:t>Knowledge deficit relating to disease processes as evidenced by continuous exacerbations of disease, where the patients can not explain why they occurred.</a:t>
            </a:r>
          </a:p>
          <a:p>
            <a:r>
              <a:rPr lang="en-US" sz="2000" dirty="0"/>
              <a:t>Powerlessness related to inability to battle illness as evidenced by interviews where patients expressed sadness over their health situations.</a:t>
            </a:r>
          </a:p>
          <a:p>
            <a:r>
              <a:rPr lang="en-US" sz="2000" dirty="0"/>
              <a:t>Impaired physical mobility related to main diagnoses as evidenced by patient’s declining health status.</a:t>
            </a:r>
          </a:p>
          <a:p>
            <a:r>
              <a:rPr lang="en-US" sz="2000" dirty="0"/>
              <a:t>Ineffective coping related to the disease process as evidenced by denial of symptoms.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541939-1B40-40F0-8170-17B371118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2088" y="6980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3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EEEEA-DA86-4B1A-8E41-6BB715EF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6D926-54BB-44A6-81CD-0FD4A8E64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799" y="2103120"/>
            <a:ext cx="10314373" cy="374904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 priority problem that I identified was anxiety related to transportation to and from appointments as evidenced by patients expressed concerns during interviews. </a:t>
            </a:r>
          </a:p>
          <a:p>
            <a:r>
              <a:rPr lang="en-US" sz="2000" dirty="0"/>
              <a:t>The intervention I planned involved collaborating with volunteers and the clinic to have at least 2 transporters available for the patients in need of reliable transportation everyday that the clinic is open. </a:t>
            </a:r>
          </a:p>
          <a:p>
            <a:r>
              <a:rPr lang="en-US" sz="2000" dirty="0"/>
              <a:t>Evaluation at the end a three week period would take in data from both staff and patients as if the transportation services offered were helpful in relieving anxiety related to transportation. </a:t>
            </a:r>
          </a:p>
          <a:p>
            <a:r>
              <a:rPr lang="en-US" sz="2000" dirty="0"/>
              <a:t>One alternative purposed was for the clinic to use some funding to purchase bus passes for the clinic patients to use for clinic appointments.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3D5DF0-A009-4293-A171-4192CD72B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8317" y="7621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5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9FB01-CC54-43CA-8BEF-EDD8C5DD1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F6486-8B96-454A-8D7F-E141176A7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40023"/>
            <a:ext cx="10058400" cy="4212721"/>
          </a:xfrm>
        </p:spPr>
        <p:txBody>
          <a:bodyPr>
            <a:normAutofit/>
          </a:bodyPr>
          <a:lstStyle/>
          <a:p>
            <a:r>
              <a:rPr lang="en-US" sz="2000" dirty="0"/>
              <a:t>Before gathering volunteers I had to interview patients and assess if they would use the service. </a:t>
            </a:r>
          </a:p>
          <a:p>
            <a:r>
              <a:rPr lang="en-US" sz="2000" dirty="0"/>
              <a:t>After gathering patients that would use the transportation, 20 patients total, I gathered volunteers. A total of 8 people were available to volunteer as drivers. </a:t>
            </a:r>
          </a:p>
          <a:p>
            <a:r>
              <a:rPr lang="en-US" sz="2000" dirty="0"/>
              <a:t>I chose this intervention because out of 45 patients that I interviewed, 30 were concerned about means of transportation to and from clinic. Only 20 patients overall accepted the service, aging between 52-68 years-old. </a:t>
            </a:r>
          </a:p>
          <a:p>
            <a:r>
              <a:rPr lang="en-US" sz="2000" dirty="0"/>
              <a:t>Many patients did not take the offer because they felt that they would be burdening the clinic more. </a:t>
            </a:r>
          </a:p>
          <a:p>
            <a:endParaRPr lang="en-US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0A4B91-5DC5-4097-835A-06BD729AC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4434" y="905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7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B53B6-74F1-4D2E-AC7D-B43F4CCFC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E515A-8E5A-496F-8256-0DBB6A283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33491"/>
            <a:ext cx="10058400" cy="4319253"/>
          </a:xfrm>
        </p:spPr>
        <p:txBody>
          <a:bodyPr>
            <a:normAutofit/>
          </a:bodyPr>
          <a:lstStyle/>
          <a:p>
            <a:r>
              <a:rPr lang="en-US" sz="1600" dirty="0"/>
              <a:t>The purpose of Chesapeake Care clinic is to increase the health of the community. Felder-Heim and </a:t>
            </a:r>
            <a:r>
              <a:rPr lang="en-US" sz="1600" dirty="0" err="1"/>
              <a:t>Mader</a:t>
            </a:r>
            <a:r>
              <a:rPr lang="en-US" sz="1600" dirty="0"/>
              <a:t> (2020) published an article on the importance of access to continuous care. The article emphasized the positive outcomes that occurred because of continuous compliance with appointments. </a:t>
            </a:r>
          </a:p>
          <a:p>
            <a:r>
              <a:rPr lang="en-US" sz="1600" dirty="0"/>
              <a:t>Choi et al. (2020) published an article using the National Health Interview Study (NHIS) as a source for assessing the unmet healthcare needs of uninsured individuals. This revealed that the highest risk group of patients are between 50-64 years-old. </a:t>
            </a:r>
          </a:p>
          <a:p>
            <a:r>
              <a:rPr lang="en-US" sz="1600" dirty="0"/>
              <a:t>City-data.com reports that in 2017 there were 992 households that reported no vehicle access. </a:t>
            </a:r>
          </a:p>
          <a:p>
            <a:r>
              <a:rPr lang="en-US" sz="1600" dirty="0"/>
              <a:t>Norfolk.gov created a community health assessment in 2016 that revealed community members were concerned about access to care in the area. </a:t>
            </a:r>
          </a:p>
          <a:p>
            <a:r>
              <a:rPr lang="en-US" sz="1600" dirty="0"/>
              <a:t>Eli M. Solomon, Holly Wing, John F. Steiner, and Laura M. Gottlieb (2020) published an article on a systematic review that assessed the outcomes of patients when transportation interventions were preformed.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1A9B49-CDAB-437B-B0E4-0979FDFAF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3929" y="905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2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71D6D-3917-42E8-9F04-12D4ACF6F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2763F-E00E-48DA-B871-2FF49A20A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60124"/>
            <a:ext cx="10058400" cy="4292620"/>
          </a:xfrm>
        </p:spPr>
        <p:txBody>
          <a:bodyPr>
            <a:normAutofit/>
          </a:bodyPr>
          <a:lstStyle/>
          <a:p>
            <a:r>
              <a:rPr lang="en-US" sz="2000" dirty="0"/>
              <a:t>Scheduling was a large barrier that was foreseen. </a:t>
            </a:r>
          </a:p>
          <a:p>
            <a:r>
              <a:rPr lang="en-US" sz="2000" dirty="0"/>
              <a:t>Collaboration between staff and volunteers helped mitigate most of the issues with scheduling for pick-ups. </a:t>
            </a:r>
          </a:p>
          <a:p>
            <a:r>
              <a:rPr lang="en-US" sz="2000" dirty="0"/>
              <a:t>Planning appointments for the selected patients around the schedules of the drivers was key in the effectiveness of the intervention. </a:t>
            </a:r>
          </a:p>
          <a:p>
            <a:r>
              <a:rPr lang="en-US" sz="2000" dirty="0"/>
              <a:t>Creating a schedule of who would be driving on different days and shifts was more difficult than expected. </a:t>
            </a:r>
          </a:p>
          <a:p>
            <a:r>
              <a:rPr lang="en-US" sz="2000" dirty="0"/>
              <a:t>Most of the volunteers had jobs that required their time. Implementing a schedule through google and coordinating with the staff at clinic was essential. </a:t>
            </a:r>
          </a:p>
          <a:p>
            <a:endParaRPr lang="en-US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C168DF-77AD-437A-B69A-555F36878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2895" y="10847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8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3D2C-E5C8-47C3-A4E4-CDBECA60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4924D-4A75-4F08-AB48-F84A214DF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1713390"/>
            <a:ext cx="9977020" cy="4239354"/>
          </a:xfrm>
        </p:spPr>
        <p:txBody>
          <a:bodyPr>
            <a:normAutofit/>
          </a:bodyPr>
          <a:lstStyle/>
          <a:p>
            <a:r>
              <a:rPr lang="en-US" sz="1800" dirty="0"/>
              <a:t>Evaluating the effectiveness of the transportation would need to be done by the end of the third week of intervention. </a:t>
            </a:r>
          </a:p>
          <a:p>
            <a:r>
              <a:rPr lang="en-US" sz="1800" dirty="0"/>
              <a:t>The objective is to reduce anxiety related to transportation to and from the clinic. </a:t>
            </a:r>
          </a:p>
          <a:p>
            <a:r>
              <a:rPr lang="en-US" sz="1800" dirty="0"/>
              <a:t>The evaluation method chosen was a 5 question survey provided to clients on their last transport. </a:t>
            </a:r>
          </a:p>
          <a:p>
            <a:r>
              <a:rPr lang="en-US" sz="2000" dirty="0"/>
              <a:t>The expected outcome is that at least 80% of the patients would report reduced anxiety related to transportation.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807B3E-05B5-4F92-9784-A3D793971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5455" y="9343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2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A9333-C43D-47DA-BF89-50426B557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18208-E910-48D3-89D5-3391A596D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69002"/>
            <a:ext cx="10058400" cy="4283742"/>
          </a:xfrm>
        </p:spPr>
        <p:txBody>
          <a:bodyPr>
            <a:normAutofit/>
          </a:bodyPr>
          <a:lstStyle/>
          <a:p>
            <a:r>
              <a:rPr lang="en-US" sz="2000" dirty="0"/>
              <a:t>The limitations of the evaluation method used included return of surveys and minimal questions asked. </a:t>
            </a:r>
          </a:p>
          <a:p>
            <a:r>
              <a:rPr lang="en-US" sz="2000" dirty="0"/>
              <a:t>Of the 20 patients that were surveyed, 18 patients returned the surveys to the clinic or volunteers. </a:t>
            </a:r>
          </a:p>
          <a:p>
            <a:r>
              <a:rPr lang="en-US" sz="2000" dirty="0"/>
              <a:t>There were only 5 questions in the survey because I was unsure of the time the patient was willing to spend to fill out the survey.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E24319-C9E7-4B92-A69E-9393BF5CD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86678" y="9121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6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Override1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75FBC4-9D33-46BE-911D-419763BA9AF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94F055B-D391-44D3-A87A-BCD07BD5A3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DBD101-FC0A-4B21-82B0-57CAA7AEEC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Woven fibers</Template>
  <TotalTime>3107</TotalTime>
  <Words>1216</Words>
  <Application>Microsoft Office PowerPoint</Application>
  <PresentationFormat>Widescreen</PresentationFormat>
  <Paragraphs>64</Paragraphs>
  <Slides>13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Avenir Next LT Pro</vt:lpstr>
      <vt:lpstr>Avenir Next LT Pro Light</vt:lpstr>
      <vt:lpstr>Garamond</vt:lpstr>
      <vt:lpstr>SavonVTI</vt:lpstr>
      <vt:lpstr>Clinical Application Project: PART 2</vt:lpstr>
      <vt:lpstr>Introduction </vt:lpstr>
      <vt:lpstr>Identified Problems</vt:lpstr>
      <vt:lpstr>Planning</vt:lpstr>
      <vt:lpstr>Implementation </vt:lpstr>
      <vt:lpstr>Literature</vt:lpstr>
      <vt:lpstr>Barriers</vt:lpstr>
      <vt:lpstr>Evaluation </vt:lpstr>
      <vt:lpstr>Limitations</vt:lpstr>
      <vt:lpstr>Recommendations</vt:lpstr>
      <vt:lpstr>Implications</vt:lpstr>
      <vt:lpstr>Conclusion and Reflection 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Application Project: PART 2</dc:title>
  <dc:creator>Alice Palmer</dc:creator>
  <cp:lastModifiedBy>Alice Palmer</cp:lastModifiedBy>
  <cp:revision>36</cp:revision>
  <dcterms:created xsi:type="dcterms:W3CDTF">2020-11-20T16:54:12Z</dcterms:created>
  <dcterms:modified xsi:type="dcterms:W3CDTF">2020-11-22T20:41:58Z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